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20"/>
  </p:notesMasterIdLst>
  <p:sldIdLst>
    <p:sldId id="257" r:id="rId6"/>
    <p:sldId id="256" r:id="rId7"/>
    <p:sldId id="259" r:id="rId8"/>
    <p:sldId id="258" r:id="rId9"/>
    <p:sldId id="260" r:id="rId10"/>
    <p:sldId id="261" r:id="rId11"/>
    <p:sldId id="262" r:id="rId12"/>
    <p:sldId id="276" r:id="rId13"/>
    <p:sldId id="277" r:id="rId14"/>
    <p:sldId id="271" r:id="rId15"/>
    <p:sldId id="278" r:id="rId16"/>
    <p:sldId id="279" r:id="rId17"/>
    <p:sldId id="272" r:id="rId18"/>
    <p:sldId id="27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02B5447-DA71-4A16-9B17-3EC7F4E74E31}">
          <p14:sldIdLst>
            <p14:sldId id="257"/>
            <p14:sldId id="256"/>
            <p14:sldId id="259"/>
            <p14:sldId id="258"/>
            <p14:sldId id="260"/>
            <p14:sldId id="261"/>
            <p14:sldId id="262"/>
            <p14:sldId id="276"/>
            <p14:sldId id="277"/>
            <p14:sldId id="271"/>
            <p14:sldId id="278"/>
            <p14:sldId id="279"/>
            <p14:sldId id="272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33B2F-8B24-4015-8D2B-4B999C54B688}" v="12" dt="2024-11-26T16:02:35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380" autoAdjust="0"/>
  </p:normalViewPr>
  <p:slideViewPr>
    <p:cSldViewPr snapToGrid="0">
      <p:cViewPr varScale="1">
        <p:scale>
          <a:sx n="76" d="100"/>
          <a:sy n="76" d="100"/>
        </p:scale>
        <p:origin x="140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D7333B2F-8B24-4015-8D2B-4B999C54B688}"/>
    <pc:docChg chg="undo custSel delSld modSld modSection">
      <pc:chgData name="Thomas Noordeloos" userId="df9f46e9-7760-4f6a-814f-9e8180d7b46a" providerId="ADAL" clId="{D7333B2F-8B24-4015-8D2B-4B999C54B688}" dt="2024-11-26T16:05:50.618" v="42" actId="47"/>
      <pc:docMkLst>
        <pc:docMk/>
      </pc:docMkLst>
      <pc:sldChg chg="modSp mod">
        <pc:chgData name="Thomas Noordeloos" userId="df9f46e9-7760-4f6a-814f-9e8180d7b46a" providerId="ADAL" clId="{D7333B2F-8B24-4015-8D2B-4B999C54B688}" dt="2024-11-26T16:01:15.058" v="8" actId="6549"/>
        <pc:sldMkLst>
          <pc:docMk/>
          <pc:sldMk cId="2859079353" sldId="257"/>
        </pc:sldMkLst>
        <pc:spChg chg="mod">
          <ac:chgData name="Thomas Noordeloos" userId="df9f46e9-7760-4f6a-814f-9e8180d7b46a" providerId="ADAL" clId="{D7333B2F-8B24-4015-8D2B-4B999C54B688}" dt="2024-11-26T16:01:15.058" v="8" actId="6549"/>
          <ac:spMkLst>
            <pc:docMk/>
            <pc:sldMk cId="2859079353" sldId="257"/>
            <ac:spMk id="5" creationId="{D3700955-4AB3-462E-A398-76CFA58BDAB0}"/>
          </ac:spMkLst>
        </pc:spChg>
        <pc:graphicFrameChg chg="mod modGraphic">
          <ac:chgData name="Thomas Noordeloos" userId="df9f46e9-7760-4f6a-814f-9e8180d7b46a" providerId="ADAL" clId="{D7333B2F-8B24-4015-8D2B-4B999C54B688}" dt="2024-11-26T16:00:54.072" v="3" actId="108"/>
          <ac:graphicFrameMkLst>
            <pc:docMk/>
            <pc:sldMk cId="2859079353" sldId="257"/>
            <ac:graphicFrameMk id="7" creationId="{E301E4D4-09EB-42FE-AC70-36D3DFBAE62B}"/>
          </ac:graphicFrameMkLst>
        </pc:graphicFrameChg>
      </pc:sldChg>
      <pc:sldChg chg="modSp">
        <pc:chgData name="Thomas Noordeloos" userId="df9f46e9-7760-4f6a-814f-9e8180d7b46a" providerId="ADAL" clId="{D7333B2F-8B24-4015-8D2B-4B999C54B688}" dt="2024-11-26T16:02:35.030" v="18" actId="207"/>
        <pc:sldMkLst>
          <pc:docMk/>
          <pc:sldMk cId="2305875035" sldId="258"/>
        </pc:sldMkLst>
        <pc:spChg chg="mod">
          <ac:chgData name="Thomas Noordeloos" userId="df9f46e9-7760-4f6a-814f-9e8180d7b46a" providerId="ADAL" clId="{D7333B2F-8B24-4015-8D2B-4B999C54B688}" dt="2024-11-26T16:02:35.030" v="18" actId="207"/>
          <ac:spMkLst>
            <pc:docMk/>
            <pc:sldMk cId="2305875035" sldId="258"/>
            <ac:spMk id="4" creationId="{9D709C19-2131-B85C-2226-41A5FEE1DEF7}"/>
          </ac:spMkLst>
        </pc:spChg>
      </pc:sldChg>
      <pc:sldChg chg="del">
        <pc:chgData name="Thomas Noordeloos" userId="df9f46e9-7760-4f6a-814f-9e8180d7b46a" providerId="ADAL" clId="{D7333B2F-8B24-4015-8D2B-4B999C54B688}" dt="2024-11-26T16:05:36.892" v="41" actId="47"/>
        <pc:sldMkLst>
          <pc:docMk/>
          <pc:sldMk cId="4016203002" sldId="264"/>
        </pc:sldMkLst>
      </pc:sldChg>
      <pc:sldChg chg="del">
        <pc:chgData name="Thomas Noordeloos" userId="df9f46e9-7760-4f6a-814f-9e8180d7b46a" providerId="ADAL" clId="{D7333B2F-8B24-4015-8D2B-4B999C54B688}" dt="2024-11-26T16:05:36.892" v="41" actId="47"/>
        <pc:sldMkLst>
          <pc:docMk/>
          <pc:sldMk cId="0" sldId="267"/>
        </pc:sldMkLst>
      </pc:sldChg>
      <pc:sldChg chg="del">
        <pc:chgData name="Thomas Noordeloos" userId="df9f46e9-7760-4f6a-814f-9e8180d7b46a" providerId="ADAL" clId="{D7333B2F-8B24-4015-8D2B-4B999C54B688}" dt="2024-11-26T16:05:50.618" v="42" actId="47"/>
        <pc:sldMkLst>
          <pc:docMk/>
          <pc:sldMk cId="0" sldId="269"/>
        </pc:sldMkLst>
      </pc:sldChg>
      <pc:sldChg chg="delSp modSp mod">
        <pc:chgData name="Thomas Noordeloos" userId="df9f46e9-7760-4f6a-814f-9e8180d7b46a" providerId="ADAL" clId="{D7333B2F-8B24-4015-8D2B-4B999C54B688}" dt="2024-11-26T16:05:13.432" v="40" actId="1076"/>
        <pc:sldMkLst>
          <pc:docMk/>
          <pc:sldMk cId="760066822" sldId="276"/>
        </pc:sldMkLst>
        <pc:spChg chg="mod">
          <ac:chgData name="Thomas Noordeloos" userId="df9f46e9-7760-4f6a-814f-9e8180d7b46a" providerId="ADAL" clId="{D7333B2F-8B24-4015-8D2B-4B999C54B688}" dt="2024-11-26T16:04:58.653" v="38" actId="207"/>
          <ac:spMkLst>
            <pc:docMk/>
            <pc:sldMk cId="760066822" sldId="276"/>
            <ac:spMk id="3" creationId="{00000000-0000-0000-0000-000000000000}"/>
          </ac:spMkLst>
        </pc:spChg>
        <pc:picChg chg="del">
          <ac:chgData name="Thomas Noordeloos" userId="df9f46e9-7760-4f6a-814f-9e8180d7b46a" providerId="ADAL" clId="{D7333B2F-8B24-4015-8D2B-4B999C54B688}" dt="2024-11-26T16:03:26.673" v="19" actId="478"/>
          <ac:picMkLst>
            <pc:docMk/>
            <pc:sldMk cId="760066822" sldId="276"/>
            <ac:picMk id="4" creationId="{0F8DD343-A88F-4068-A5F8-D63116A63FDA}"/>
          </ac:picMkLst>
        </pc:picChg>
        <pc:picChg chg="mod ord modCrop">
          <ac:chgData name="Thomas Noordeloos" userId="df9f46e9-7760-4f6a-814f-9e8180d7b46a" providerId="ADAL" clId="{D7333B2F-8B24-4015-8D2B-4B999C54B688}" dt="2024-11-26T16:05:13.432" v="40" actId="1076"/>
          <ac:picMkLst>
            <pc:docMk/>
            <pc:sldMk cId="760066822" sldId="276"/>
            <ac:picMk id="7" creationId="{DFF95020-60B5-4501-A401-7C1FFAEA32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42220-4104-4CEF-8405-21F1738579F9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E906-676F-465E-89CC-9A4456613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36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Ecologische verduurzaming is nodig om de crisis die menselijk handelen op ecologisch vlak heeft veroorzaakt het hoofd te bieden. </a:t>
            </a:r>
          </a:p>
          <a:p>
            <a:r>
              <a:rPr lang="nl-NL" dirty="0"/>
              <a:t>Maar ook de sociale leefomgeving vraagt om een nieuwe aanpak, zeker de huidige inflatie en het groeiende verschil tussen rijk en arm.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51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83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/>
              <a:t>Klanten</a:t>
            </a:r>
          </a:p>
          <a:p>
            <a:pPr>
              <a:buFontTx/>
              <a:buChar char="-"/>
            </a:pPr>
            <a:r>
              <a:rPr lang="nl-NL" dirty="0"/>
              <a:t>Value </a:t>
            </a:r>
            <a:r>
              <a:rPr lang="nl-NL" dirty="0" err="1"/>
              <a:t>cycle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Schaalgrootte</a:t>
            </a:r>
          </a:p>
          <a:p>
            <a:pPr>
              <a:buFontTx/>
              <a:buChar char="-"/>
            </a:pPr>
            <a:r>
              <a:rPr lang="nl-NL" dirty="0"/>
              <a:t>Innovaties</a:t>
            </a:r>
          </a:p>
          <a:p>
            <a:pPr>
              <a:buFontTx/>
              <a:buChar char="-"/>
            </a:pPr>
            <a:r>
              <a:rPr lang="nl-NL" dirty="0"/>
              <a:t>Businesscase</a:t>
            </a:r>
          </a:p>
          <a:p>
            <a:pPr>
              <a:buFontTx/>
              <a:buChar char="-"/>
            </a:pPr>
            <a:r>
              <a:rPr lang="nl-NL" dirty="0"/>
              <a:t>Financiering</a:t>
            </a:r>
          </a:p>
          <a:p>
            <a:pPr>
              <a:buFontTx/>
              <a:buChar char="-"/>
            </a:pPr>
            <a:r>
              <a:rPr lang="nl-NL" dirty="0"/>
              <a:t>Leiderschap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17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19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7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772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1780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828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61583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6451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3042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85646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3726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5512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80459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6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6226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83112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3073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8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6156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582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1810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5032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4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44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255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9154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821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33319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17E4F-FAA2-E191-A722-09D0F6C40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388545-C2B1-6FA7-BE5D-699B68DC5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348BC0-9BD5-4C8A-CE68-3CB44F1D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D502B4-7C11-A4A9-F417-15824E06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7B3276-7216-5885-EE95-1E70E78C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79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6830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43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261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0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88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413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5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57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Kick-off Nieuwe economie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Missie en visie</a:t>
            </a:r>
          </a:p>
          <a:p>
            <a:pPr>
              <a:buFont typeface="Wingdings" pitchFamily="2" charset="2"/>
              <a:buChar char="ü"/>
            </a:pPr>
            <a:r>
              <a:rPr lang="nl-N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Nieuwe economie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Canvas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850321" y="1736252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Deel economie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Drie P’s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Zeven vensters van succes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50894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Ondernemersverslag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12" y="1715710"/>
            <a:ext cx="7083188" cy="45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26" b="9779"/>
          <a:stretch/>
        </p:blipFill>
        <p:spPr bwMode="auto">
          <a:xfrm>
            <a:off x="1735764" y="2383363"/>
            <a:ext cx="9740958" cy="26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919536" y="908720"/>
            <a:ext cx="7092352" cy="119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 </a:t>
            </a:r>
            <a:r>
              <a:rPr lang="nl-NL" dirty="0">
                <a:latin typeface="+mj-lt"/>
              </a:rPr>
              <a:t>zie je in bijna iedere branch</a:t>
            </a:r>
          </a:p>
          <a:p>
            <a:pPr>
              <a:buNone/>
            </a:pPr>
            <a:r>
              <a:rPr lang="nl-NL" sz="2000" dirty="0">
                <a:latin typeface="+mj-lt"/>
              </a:rPr>
              <a:t>Bedenk het maar en het is te huur</a:t>
            </a:r>
            <a:endParaRPr lang="nl-NL" dirty="0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919536" y="908720"/>
            <a:ext cx="7128792" cy="1196872"/>
          </a:xfrm>
        </p:spPr>
        <p:txBody>
          <a:bodyPr/>
          <a:lstStyle/>
          <a:p>
            <a:pPr>
              <a:buNone/>
            </a:pPr>
            <a:r>
              <a:rPr lang="nl-NL" dirty="0">
                <a:latin typeface="+mj-lt"/>
              </a:rPr>
              <a:t>De verwachte opbrengst van de </a:t>
            </a: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endParaRPr lang="nl-N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BFC38A7-C903-4C3F-BF98-F6EAC42A8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11" y="1360554"/>
            <a:ext cx="8433053" cy="54096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919536" y="908720"/>
            <a:ext cx="7128792" cy="1196872"/>
          </a:xfrm>
        </p:spPr>
        <p:txBody>
          <a:bodyPr/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, </a:t>
            </a:r>
            <a:r>
              <a:rPr lang="nl-NL" dirty="0">
                <a:latin typeface="+mj-lt"/>
              </a:rPr>
              <a:t>waarom nu niet?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2973" r="7589" b="12288"/>
          <a:stretch/>
        </p:blipFill>
        <p:spPr>
          <a:xfrm>
            <a:off x="1919536" y="1493378"/>
            <a:ext cx="7840824" cy="44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5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495600" y="1340768"/>
            <a:ext cx="7128792" cy="1196872"/>
          </a:xfrm>
        </p:spPr>
        <p:txBody>
          <a:bodyPr/>
          <a:lstStyle/>
          <a:p>
            <a:pPr algn="ctr"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People - Planet - Profit</a:t>
            </a:r>
            <a:endParaRPr lang="nl-NL" dirty="0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pic>
        <p:nvPicPr>
          <p:cNvPr id="30724" name="Picture 4" descr="https://www.utwente.nl/.system/dl/ic~AQJVRBoDuu26Aik5CwAhvtYBBwHElwGZAYA622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331" y="1480158"/>
            <a:ext cx="5876094" cy="5680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6AD40C7-939F-80E6-E2FA-514725D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economie van morgen is …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62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76D7AC4-CC6A-0E6D-9783-6F71C05CDC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200" y="5689977"/>
            <a:ext cx="5645148" cy="406401"/>
          </a:xfrm>
        </p:spPr>
        <p:txBody>
          <a:bodyPr/>
          <a:lstStyle/>
          <a:p>
            <a:r>
              <a:rPr lang="nl-NL" i="1" dirty="0"/>
              <a:t>10 punten van de betekeniseconomie.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41A1F8-622D-AD18-A2F3-92DAA39B5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economie van morgen is voor mij een duurzaam gedreven economie die interacteert met verschillende trends.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Kernwoorden:</a:t>
            </a:r>
          </a:p>
          <a:p>
            <a:pPr marL="0" indent="0">
              <a:buNone/>
            </a:pPr>
            <a:r>
              <a:rPr lang="nl-NL" i="1" dirty="0"/>
              <a:t>Nieuwe waarden, verbondenheid, transparantie, digitalisering, lokaal en nieuwe geopolitieke verhoudingen.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7EC6D6-8A03-0CF0-A1F2-FDCBD557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economie van morgen is …</a:t>
            </a:r>
          </a:p>
        </p:txBody>
      </p:sp>
      <p:pic>
        <p:nvPicPr>
          <p:cNvPr id="1026" name="Picture 2" descr="Uitgangspunten Betekeniseconomie - De Zaak van Betekenis">
            <a:extLst>
              <a:ext uri="{FF2B5EF4-FFF2-40B4-BE49-F238E27FC236}">
                <a16:creationId xmlns:a16="http://schemas.microsoft.com/office/drawing/2014/main" id="{35F949AB-9BC0-3D4C-297F-928F5393B87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" b="38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F7892-D68A-539C-11F3-A1A5C52B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Drievoudig duurzaam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709C19-2131-B85C-2226-41A5FEE1D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nieuwe economie is waarde gedreven in zichzelf duurzaam en circulair van aard. 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b="1" dirty="0">
                <a:solidFill>
                  <a:srgbClr val="00B050"/>
                </a:solidFill>
              </a:rPr>
              <a:t>Ecologische</a:t>
            </a:r>
            <a:r>
              <a:rPr lang="nl-NL" sz="2000" dirty="0"/>
              <a:t> waarden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b="1" dirty="0">
                <a:solidFill>
                  <a:srgbClr val="FFC000"/>
                </a:solidFill>
              </a:rPr>
              <a:t>Sociale</a:t>
            </a:r>
            <a:r>
              <a:rPr lang="nl-NL" sz="2000" dirty="0"/>
              <a:t> waarden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b="1" dirty="0">
                <a:solidFill>
                  <a:srgbClr val="0070C0"/>
                </a:solidFill>
              </a:rPr>
              <a:t>Financiële</a:t>
            </a:r>
            <a:r>
              <a:rPr lang="nl-NL" sz="2000" dirty="0"/>
              <a:t> waarden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Opdracht</a:t>
            </a:r>
          </a:p>
          <a:p>
            <a:pPr marL="0" indent="0">
              <a:buNone/>
            </a:pPr>
            <a:r>
              <a:rPr lang="nl-NL" dirty="0"/>
              <a:t>Geef aan elkaar tips hoe de onderneming op drie vlakken waarden kan toevoegen. </a:t>
            </a:r>
            <a:br>
              <a:rPr lang="nl-NL" dirty="0"/>
            </a:br>
            <a:r>
              <a:rPr lang="nl-NL" i="1" dirty="0"/>
              <a:t> 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2050" name="Picture 2" descr="Afbeeldingsresultaat voor people planet profit sustainability">
            <a:extLst>
              <a:ext uri="{FF2B5EF4-FFF2-40B4-BE49-F238E27FC236}">
                <a16:creationId xmlns:a16="http://schemas.microsoft.com/office/drawing/2014/main" id="{5F1672C7-1B93-F549-9F32-0EB03FF123D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" b="4470"/>
          <a:stretch/>
        </p:blipFill>
        <p:spPr bwMode="auto">
          <a:xfrm>
            <a:off x="6164071" y="1457266"/>
            <a:ext cx="5656454" cy="423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36328-A82C-7831-E38D-E60883CB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De interactie tussen verschillende trends is kenmerkend voor de nieuwe economie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016222-A92E-5562-E433-77F8F6135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dirty="0" err="1"/>
              <a:t>Glocalisering</a:t>
            </a:r>
            <a:endParaRPr lang="nl-NL" dirty="0"/>
          </a:p>
          <a:p>
            <a:pPr marL="342900" indent="-342900">
              <a:buAutoNum type="arabicPeriod"/>
            </a:pPr>
            <a:r>
              <a:rPr lang="nl-NL" dirty="0" err="1"/>
              <a:t>Connectedness</a:t>
            </a:r>
            <a:r>
              <a:rPr lang="nl-NL" dirty="0"/>
              <a:t> (verbondenheid)</a:t>
            </a:r>
          </a:p>
          <a:p>
            <a:pPr marL="342900" indent="-342900">
              <a:buAutoNum type="arabicPeriod"/>
            </a:pPr>
            <a:r>
              <a:rPr lang="nl-NL" dirty="0"/>
              <a:t>Transparantie</a:t>
            </a:r>
          </a:p>
          <a:p>
            <a:pPr marL="342900" indent="-342900">
              <a:buAutoNum type="arabicPeriod"/>
            </a:pPr>
            <a:r>
              <a:rPr lang="nl-NL" dirty="0"/>
              <a:t>Geopolitieke shift</a:t>
            </a:r>
          </a:p>
          <a:p>
            <a:pPr marL="342900" indent="-342900">
              <a:buAutoNum type="arabicPeriod"/>
            </a:pPr>
            <a:r>
              <a:rPr lang="nl-NL" dirty="0"/>
              <a:t>Digitale revolutie</a:t>
            </a:r>
          </a:p>
          <a:p>
            <a:pPr marL="342900" indent="-342900">
              <a:buAutoNum type="arabicPeriod"/>
            </a:pPr>
            <a:r>
              <a:rPr lang="nl-NL" dirty="0"/>
              <a:t>Nieuwe waarden</a:t>
            </a:r>
          </a:p>
        </p:txBody>
      </p:sp>
      <p:pic>
        <p:nvPicPr>
          <p:cNvPr id="3074" name="Picture 2" descr="Zakendoen in de nieuwe Economie - ppt video online download">
            <a:extLst>
              <a:ext uri="{FF2B5EF4-FFF2-40B4-BE49-F238E27FC236}">
                <a16:creationId xmlns:a16="http://schemas.microsoft.com/office/drawing/2014/main" id="{351E2805-3E0F-AC2C-5EDD-51D9F6A3F6A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r="934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3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C13F0D-008C-8450-4B64-8D386769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Omdenken</a:t>
            </a:r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E4CC1B88-3163-BE86-AA44-470F99338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28210"/>
              </p:ext>
            </p:extLst>
          </p:nvPr>
        </p:nvGraphicFramePr>
        <p:xfrm>
          <a:off x="371475" y="1709738"/>
          <a:ext cx="1144905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24525">
                  <a:extLst>
                    <a:ext uri="{9D8B030D-6E8A-4147-A177-3AD203B41FA5}">
                      <a16:colId xmlns:a16="http://schemas.microsoft.com/office/drawing/2014/main" val="2186153379"/>
                    </a:ext>
                  </a:extLst>
                </a:gridCol>
                <a:gridCol w="5724525">
                  <a:extLst>
                    <a:ext uri="{9D8B030D-6E8A-4147-A177-3AD203B41FA5}">
                      <a16:colId xmlns:a16="http://schemas.microsoft.com/office/drawing/2014/main" val="1294355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Oude 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Nieuwe 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31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Schaarste bepaald de prijs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88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Kostengericht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063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Controle en bescherming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8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Massaal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0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Voorspelbaar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00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Duidelijke grenzen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69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Lineaire processen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05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Geleidelijke verandering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4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Prestaties afdwingen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91516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26EED0E5-7302-5DA5-392A-C2EFDE88BA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726234"/>
              </p:ext>
            </p:extLst>
          </p:nvPr>
        </p:nvGraphicFramePr>
        <p:xfrm>
          <a:off x="371475" y="1709738"/>
          <a:ext cx="1144905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24525">
                  <a:extLst>
                    <a:ext uri="{9D8B030D-6E8A-4147-A177-3AD203B41FA5}">
                      <a16:colId xmlns:a16="http://schemas.microsoft.com/office/drawing/2014/main" val="2186153379"/>
                    </a:ext>
                  </a:extLst>
                </a:gridCol>
                <a:gridCol w="5724525">
                  <a:extLst>
                    <a:ext uri="{9D8B030D-6E8A-4147-A177-3AD203B41FA5}">
                      <a16:colId xmlns:a16="http://schemas.microsoft.com/office/drawing/2014/main" val="1294355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Oude 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Nieuwe 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31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Schaarste bepaald de prijs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Gebruik bepaald de waarde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88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Kostengericht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Opbrengstgericht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063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Controle en bescherming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Samenwerking en openheid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8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Massaal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Persoonlijk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0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Voorspelbaar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Experimenteel en vernieuwend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00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Duidelijke grenzen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Verschuivende, open grenzen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69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Lineaire processen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05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Geleidelijke verandering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Hoog adaptief vermogen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4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Prestaties afdwingen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Prestaties mogelijk maken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9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8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akendoen in de nieuwe Economie - ppt video online download">
            <a:extLst>
              <a:ext uri="{FF2B5EF4-FFF2-40B4-BE49-F238E27FC236}">
                <a16:creationId xmlns:a16="http://schemas.microsoft.com/office/drawing/2014/main" id="{F5E031E2-65B5-7A6E-F3D8-D9A6894690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8"/>
          <a:stretch/>
        </p:blipFill>
        <p:spPr bwMode="auto">
          <a:xfrm>
            <a:off x="0" y="43756"/>
            <a:ext cx="10202779" cy="68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FF95020-60B5-4501-A401-7C1FFAEA32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457" b="8104"/>
          <a:stretch/>
        </p:blipFill>
        <p:spPr>
          <a:xfrm>
            <a:off x="537689" y="1712589"/>
            <a:ext cx="10389495" cy="471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3016" y="964294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sz="2800" dirty="0" err="1">
                <a:solidFill>
                  <a:srgbClr val="002060"/>
                </a:solidFill>
                <a:latin typeface="+mj-lt"/>
              </a:rPr>
              <a:t>Cradle</a:t>
            </a:r>
            <a:r>
              <a:rPr lang="nl-NL" sz="2800" dirty="0">
                <a:solidFill>
                  <a:srgbClr val="002060"/>
                </a:solidFill>
                <a:latin typeface="+mj-lt"/>
              </a:rPr>
              <a:t> to </a:t>
            </a:r>
            <a:r>
              <a:rPr lang="nl-NL" sz="2800" dirty="0" err="1">
                <a:solidFill>
                  <a:srgbClr val="002060"/>
                </a:solidFill>
                <a:latin typeface="+mj-lt"/>
              </a:rPr>
              <a:t>cradle</a:t>
            </a:r>
            <a:endParaRPr lang="nl-NL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06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20477" t="21281" r="21413" b="6250"/>
          <a:stretch>
            <a:fillRect/>
          </a:stretch>
        </p:blipFill>
        <p:spPr bwMode="auto">
          <a:xfrm>
            <a:off x="3935761" y="1916737"/>
            <a:ext cx="6145139" cy="430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898748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 maandag 22 november" id="{C01BAD4C-F3B0-414D-8368-E6A243C9E56B}" vid="{64840008-6871-944C-8C15-74064ED769E6}"/>
    </a:ext>
  </a:extLst>
</a:theme>
</file>

<file path=ppt/theme/theme2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8FABA3-9F30-4CC0-9EAB-A8F48F832999}"/>
</file>

<file path=customXml/itemProps2.xml><?xml version="1.0" encoding="utf-8"?>
<ds:datastoreItem xmlns:ds="http://schemas.openxmlformats.org/officeDocument/2006/customXml" ds:itemID="{2E0B9209-B76D-4E96-A5C9-45B7CA710C2F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customXml/itemProps3.xml><?xml version="1.0" encoding="utf-8"?>
<ds:datastoreItem xmlns:ds="http://schemas.openxmlformats.org/officeDocument/2006/customXml" ds:itemID="{F0915029-9F87-49B7-8040-B1031FA981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341</Words>
  <Application>Microsoft Office PowerPoint</Application>
  <PresentationFormat>Breedbeeld</PresentationFormat>
  <Paragraphs>108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</vt:lpstr>
      <vt:lpstr>1_Kantoorthema</vt:lpstr>
      <vt:lpstr>ThemaYuverta</vt:lpstr>
      <vt:lpstr>PowerPoint-presentatie</vt:lpstr>
      <vt:lpstr>De economie van morgen is …  </vt:lpstr>
      <vt:lpstr>De economie van morgen is …</vt:lpstr>
      <vt:lpstr>Drievoudig duurzaam</vt:lpstr>
      <vt:lpstr>De interactie tussen verschillende trends is kenmerkend voor de nieuwe economie </vt:lpstr>
      <vt:lpstr>Omdenken</vt:lpstr>
      <vt:lpstr>PowerPoint-presentatie</vt:lpstr>
      <vt:lpstr>Kernbegrippen</vt:lpstr>
      <vt:lpstr>Kernbegrippen</vt:lpstr>
      <vt:lpstr>Kernbegrippen</vt:lpstr>
      <vt:lpstr>Kernbegrippen</vt:lpstr>
      <vt:lpstr>Kernbegrippen</vt:lpstr>
      <vt:lpstr>Kernbegrippen</vt:lpstr>
      <vt:lpstr>Kernbegrippen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Thomas Noordeloos</cp:lastModifiedBy>
  <cp:revision>2</cp:revision>
  <dcterms:created xsi:type="dcterms:W3CDTF">2022-11-30T13:39:53Z</dcterms:created>
  <dcterms:modified xsi:type="dcterms:W3CDTF">2024-11-26T16:05:55Z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